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5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5" r:id="rId12"/>
    <p:sldId id="267" r:id="rId13"/>
    <p:sldId id="270" r:id="rId14"/>
    <p:sldId id="269" r:id="rId15"/>
    <p:sldId id="271" r:id="rId16"/>
    <p:sldId id="273" r:id="rId17"/>
    <p:sldId id="272" r:id="rId18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it-IT" sz="1800"/>
              <a:t>Prezzo del late crudo alla stalla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4817882434507007"/>
          <c:y val="3.1154032854444458E-2"/>
          <c:w val="0.69204031099886099"/>
          <c:h val="0.8390481760456283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Lombardia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Foglio1!$B$2:$J$2</c:f>
              <c:numCache>
                <c:formatCode>General</c:formatCode>
                <c:ptCount val="9"/>
                <c:pt idx="0">
                  <c:v>34.450000000000003</c:v>
                </c:pt>
                <c:pt idx="1">
                  <c:v>39.479999999999997</c:v>
                </c:pt>
                <c:pt idx="2">
                  <c:v>32.299999999999997</c:v>
                </c:pt>
                <c:pt idx="3">
                  <c:v>35.17</c:v>
                </c:pt>
                <c:pt idx="4">
                  <c:v>39.630000000000003</c:v>
                </c:pt>
                <c:pt idx="5">
                  <c:v>38.47</c:v>
                </c:pt>
                <c:pt idx="6">
                  <c:v>40.83</c:v>
                </c:pt>
                <c:pt idx="7">
                  <c:v>41.92</c:v>
                </c:pt>
                <c:pt idx="8">
                  <c:v>36.17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Baviera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Foglio1!$B$3:$J$3</c:f>
              <c:numCache>
                <c:formatCode>General</c:formatCode>
                <c:ptCount val="9"/>
                <c:pt idx="0">
                  <c:v>33.58</c:v>
                </c:pt>
                <c:pt idx="1">
                  <c:v>35.659999999999997</c:v>
                </c:pt>
                <c:pt idx="2">
                  <c:v>25.5</c:v>
                </c:pt>
                <c:pt idx="3">
                  <c:v>31.4</c:v>
                </c:pt>
                <c:pt idx="4">
                  <c:v>35.520000000000003</c:v>
                </c:pt>
                <c:pt idx="5">
                  <c:v>32.86</c:v>
                </c:pt>
                <c:pt idx="6">
                  <c:v>37.39</c:v>
                </c:pt>
                <c:pt idx="7">
                  <c:v>38.75</c:v>
                </c:pt>
                <c:pt idx="8">
                  <c:v>30.64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Rhone Alpes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Foglio1!$B$4:$J$4</c:f>
              <c:numCache>
                <c:formatCode>General</c:formatCode>
                <c:ptCount val="9"/>
                <c:pt idx="0">
                  <c:v>28.69</c:v>
                </c:pt>
                <c:pt idx="1">
                  <c:v>33.479999999999997</c:v>
                </c:pt>
                <c:pt idx="2">
                  <c:v>27.14</c:v>
                </c:pt>
                <c:pt idx="3">
                  <c:v>29.94</c:v>
                </c:pt>
                <c:pt idx="4">
                  <c:v>32.96</c:v>
                </c:pt>
                <c:pt idx="5">
                  <c:v>31.47</c:v>
                </c:pt>
                <c:pt idx="6">
                  <c:v>34.57</c:v>
                </c:pt>
                <c:pt idx="7">
                  <c:v>36.54</c:v>
                </c:pt>
                <c:pt idx="8">
                  <c:v>31.25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Ungheria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Foglio1!$B$5:$J$5</c:f>
              <c:numCache>
                <c:formatCode>General</c:formatCode>
                <c:ptCount val="9"/>
                <c:pt idx="0">
                  <c:v>28.88</c:v>
                </c:pt>
                <c:pt idx="1">
                  <c:v>32.729999999999997</c:v>
                </c:pt>
                <c:pt idx="2">
                  <c:v>21.87</c:v>
                </c:pt>
                <c:pt idx="3">
                  <c:v>26.2</c:v>
                </c:pt>
                <c:pt idx="4">
                  <c:v>31.34</c:v>
                </c:pt>
                <c:pt idx="5">
                  <c:v>30.43</c:v>
                </c:pt>
                <c:pt idx="6">
                  <c:v>33.47</c:v>
                </c:pt>
                <c:pt idx="7">
                  <c:v>34.39</c:v>
                </c:pt>
                <c:pt idx="8">
                  <c:v>26.69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R. Slovacca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Foglio1!$B$6:$J$6</c:f>
              <c:numCache>
                <c:formatCode>General</c:formatCode>
                <c:ptCount val="9"/>
                <c:pt idx="0">
                  <c:v>29.2</c:v>
                </c:pt>
                <c:pt idx="1">
                  <c:v>32.520000000000003</c:v>
                </c:pt>
                <c:pt idx="2">
                  <c:v>21.08</c:v>
                </c:pt>
                <c:pt idx="3">
                  <c:v>27.51</c:v>
                </c:pt>
                <c:pt idx="4">
                  <c:v>31.64</c:v>
                </c:pt>
                <c:pt idx="5">
                  <c:v>29.63</c:v>
                </c:pt>
                <c:pt idx="6">
                  <c:v>32.79</c:v>
                </c:pt>
                <c:pt idx="7">
                  <c:v>33.65</c:v>
                </c:pt>
                <c:pt idx="8">
                  <c:v>27.63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R. Ceca</c:v>
                </c:pt>
              </c:strCache>
            </c:strRef>
          </c:tx>
          <c:marker>
            <c:symbol val="none"/>
          </c:marker>
          <c:xVal>
            <c:numRef>
              <c:f>Foglio1!$B$1:$J$1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Foglio1!$B$7:$J$7</c:f>
              <c:numCache>
                <c:formatCode>General</c:formatCode>
                <c:ptCount val="9"/>
                <c:pt idx="0">
                  <c:v>30.28</c:v>
                </c:pt>
                <c:pt idx="1">
                  <c:v>33.79</c:v>
                </c:pt>
                <c:pt idx="2">
                  <c:v>23.24</c:v>
                </c:pt>
                <c:pt idx="3">
                  <c:v>29.4</c:v>
                </c:pt>
                <c:pt idx="4">
                  <c:v>33.61</c:v>
                </c:pt>
                <c:pt idx="5">
                  <c:v>30.53</c:v>
                </c:pt>
                <c:pt idx="6">
                  <c:v>32.75</c:v>
                </c:pt>
                <c:pt idx="7">
                  <c:v>34.03</c:v>
                </c:pt>
                <c:pt idx="8">
                  <c:v>28.2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290560"/>
        <c:axId val="40300928"/>
      </c:scatterChart>
      <c:valAx>
        <c:axId val="40290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300928"/>
        <c:crosses val="autoZero"/>
        <c:crossBetween val="midCat"/>
      </c:valAx>
      <c:valAx>
        <c:axId val="40300928"/>
        <c:scaling>
          <c:orientation val="minMax"/>
          <c:min val="1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€/100 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02905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4443297182191849"/>
          <c:y val="0.59470702699071998"/>
          <c:w val="0.50525256276927644"/>
          <c:h val="0.20623633025722923"/>
        </c:manualLayout>
      </c:layout>
      <c:overlay val="0"/>
      <c:txPr>
        <a:bodyPr/>
        <a:lstStyle/>
        <a:p>
          <a:pPr>
            <a:defRPr sz="10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Prezzo medio mais nazionale</a:t>
            </a:r>
          </a:p>
        </c:rich>
      </c:tx>
      <c:layout/>
      <c:overlay val="1"/>
    </c:title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Foglio1!$B$27:$J$27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xVal>
          <c:yVal>
            <c:numRef>
              <c:f>Foglio1!$B$28:$J$28</c:f>
              <c:numCache>
                <c:formatCode>General</c:formatCode>
                <c:ptCount val="9"/>
                <c:pt idx="0">
                  <c:v>193</c:v>
                </c:pt>
                <c:pt idx="1">
                  <c:v>197</c:v>
                </c:pt>
                <c:pt idx="2">
                  <c:v>137</c:v>
                </c:pt>
                <c:pt idx="3">
                  <c:v>175</c:v>
                </c:pt>
                <c:pt idx="4">
                  <c:v>235</c:v>
                </c:pt>
                <c:pt idx="5">
                  <c:v>229</c:v>
                </c:pt>
                <c:pt idx="6">
                  <c:v>220</c:v>
                </c:pt>
                <c:pt idx="7">
                  <c:v>179</c:v>
                </c:pt>
                <c:pt idx="8">
                  <c:v>154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68224"/>
        <c:axId val="80613760"/>
      </c:scatterChart>
      <c:valAx>
        <c:axId val="42068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Anno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0613760"/>
        <c:crosses val="autoZero"/>
        <c:crossBetween val="midCat"/>
      </c:valAx>
      <c:valAx>
        <c:axId val="80613760"/>
        <c:scaling>
          <c:orientation val="minMax"/>
          <c:min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€/ton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20682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F1F3B-7E50-4643-BA27-C9B8E0354067}" type="datetimeFigureOut">
              <a:rPr lang="it-IT" smtClean="0"/>
              <a:t>05/02/2016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C7D87-20C0-4DE1-86A6-679CA18F26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524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AE181-B459-4A72-8C60-D732D9EECDB7}" type="datetimeFigureOut">
              <a:rPr lang="it-IT" smtClean="0"/>
              <a:t>05/02/2016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B422-532A-49C6-A6BB-ED7F1E1F62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18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9041-507C-4F14-B0FF-439322D688D5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31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AE022-D397-47DD-AF71-12BF0B245564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45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823EA-CC90-4180-A3E7-3B2E61B8BBFD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77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02DD-D4CC-4824-92FE-4210F7D6B47A}" type="datetime1">
              <a:rPr lang="it-IT" smtClean="0"/>
              <a:t>05/02/2016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134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92694-05E9-454D-AC2F-23DFFFBD15C2}" type="datetime1">
              <a:rPr lang="it-IT" smtClean="0"/>
              <a:t>05/02/2016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925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417F-B986-4425-BAB0-ECEF6CF03CD8}" type="datetime1">
              <a:rPr lang="it-IT" smtClean="0"/>
              <a:t>05/02/2016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76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C4F1-159E-4472-81A8-2AD273ACE185}" type="datetime1">
              <a:rPr lang="it-IT" smtClean="0"/>
              <a:t>05/02/2016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893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D7DC-5641-447C-BA8C-F086EA37A018}" type="datetime1">
              <a:rPr lang="it-IT" smtClean="0"/>
              <a:t>05/02/2016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65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00C-429A-4EE6-9C2C-561EB4F5AB5F}" type="datetime1">
              <a:rPr lang="it-IT" smtClean="0"/>
              <a:t>05/02/2016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726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44684-4A61-46FE-9027-13BEEB04AD5B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58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32276-EA22-4E62-A3A7-77E74944A321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85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262B-8AD8-4FAB-AFCE-A9BBD2DCE2B5}" type="datetime1">
              <a:rPr lang="it-IT" smtClean="0"/>
              <a:t>05/02/2016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4213E-C8DD-4CC0-AA83-8FE857D16DB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5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tecra.it/" TargetMode="External"/><Relationship Id="rId2" Type="http://schemas.openxmlformats.org/officeDocument/2006/relationships/hyperlink" Target="mailto:giacomo.pirlo@entecra.i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www.centroflc.entecra.i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6864" cy="1944215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Il latte biologico italiano: analisi del contesto e indicazioni per la crescita</a:t>
            </a:r>
            <a:b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</a:br>
            <a:r>
              <a:rPr lang="it-IT" sz="28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Bologna, 2 febbraio 2016</a:t>
            </a:r>
            <a:endParaRPr lang="it-IT" sz="28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8568952" cy="3600400"/>
          </a:xfrm>
        </p:spPr>
        <p:txBody>
          <a:bodyPr>
            <a:normAutofit fontScale="32500" lnSpcReduction="20000"/>
          </a:bodyPr>
          <a:lstStyle/>
          <a:p>
            <a:endParaRPr lang="it-IT" sz="65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sz="86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Itinerari tecnici e valutazione della fattibilità per la conversione di allevamenti di bovini da latte</a:t>
            </a:r>
          </a:p>
          <a:p>
            <a:r>
              <a:rPr lang="it-IT" sz="8600" b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VaLatteBio</a:t>
            </a:r>
            <a:endParaRPr lang="it-IT" sz="8600" b="1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sz="86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Giacomo Pirlo</a:t>
            </a:r>
          </a:p>
          <a:p>
            <a:endParaRPr lang="it-IT" sz="4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5100" dirty="0" smtClean="0">
                <a:solidFill>
                  <a:schemeClr val="accent1">
                    <a:lumMod val="75000"/>
                  </a:schemeClr>
                </a:solidFill>
              </a:rPr>
              <a:t>Consiglio per la ricerca in agricoltura e l’analisi dell’economia agraria</a:t>
            </a:r>
          </a:p>
          <a:p>
            <a:r>
              <a:rPr lang="it-IT" sz="5100" dirty="0" smtClean="0">
                <a:hlinkClick r:id="rId2"/>
              </a:rPr>
              <a:t>giacomo.pirlo@entecra.it</a:t>
            </a:r>
            <a:r>
              <a:rPr lang="it-IT" sz="5100" dirty="0" smtClean="0"/>
              <a:t>    </a:t>
            </a:r>
            <a:r>
              <a:rPr lang="it-IT" sz="5100" dirty="0" smtClean="0">
                <a:hlinkClick r:id="rId3"/>
              </a:rPr>
              <a:t>www.entecra.it</a:t>
            </a:r>
            <a:r>
              <a:rPr lang="it-IT" sz="5100" dirty="0" smtClean="0"/>
              <a:t>  </a:t>
            </a:r>
            <a:r>
              <a:rPr lang="it-IT" sz="5100" dirty="0" smtClean="0">
                <a:hlinkClick r:id="rId4"/>
              </a:rPr>
              <a:t>www.centroflc.entecra.it</a:t>
            </a:r>
            <a:endParaRPr lang="it-IT" sz="5100" dirty="0" smtClean="0"/>
          </a:p>
          <a:p>
            <a:endParaRPr lang="it-IT" sz="2200" dirty="0" smtClean="0"/>
          </a:p>
          <a:p>
            <a:r>
              <a:rPr lang="it-IT" sz="2200" dirty="0" smtClean="0"/>
              <a:t>  </a:t>
            </a:r>
            <a:endParaRPr lang="it-IT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89240"/>
            <a:ext cx="2017713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2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tx2"/>
                </a:solidFill>
              </a:rPr>
              <a:t>Decreto del Ministero delle Politiche Agricole, Alimentari e Forestali</a:t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>92606 del 22 dicembre 2014 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2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805264"/>
            <a:ext cx="1586682" cy="79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078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Motivazioni</a:t>
            </a:r>
            <a: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7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(fonte CLAL)</a:t>
            </a:r>
            <a:endParaRPr lang="it-IT" sz="27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Incertezza sui ricavi 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Competizione con i mercati esteri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Incertezza sul post-quote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7634343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986965"/>
            <a:ext cx="1224136" cy="61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4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Motivazioni</a:t>
            </a:r>
            <a:b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7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(fonte CLAL)</a:t>
            </a:r>
            <a:endParaRPr lang="it-IT" sz="27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Aleatorietà del prezzo delle materie prime nazionali (esempio del mais)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1411584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39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 principali problemi per la conversione al biologico, secondo gli allevatori/agricoltori</a:t>
            </a:r>
            <a:endParaRPr lang="it-IT" sz="24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Investimento per il periodo di conversione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Controllo delle infestanti senza la possibilità di usare i diserbanti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Quale razza usare? 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Contenimento/riduzione del carico di bestiame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Insicurezza nel reperimento delle materie prime (foraggi, mangimi, fertilizzanti ecc.)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parte degli agricoltori: insicurezza nella collocazione dei prodotti vegetali (mais, soia, ma anche pisello, frumento, fieno ecc.) 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L’andamento del prezzo del </a:t>
            </a:r>
            <a:r>
              <a:rPr lang="it-IT" sz="2000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latte </a:t>
            </a:r>
            <a:r>
              <a:rPr lang="it-IT" sz="2000" u="sng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bio</a:t>
            </a:r>
            <a:r>
              <a:rPr lang="it-IT" sz="2000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segue il prezzo del latte convenzionale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(ossia la produzione di latte biologico non garantisce la remunerazione nei momenti di eccesso di offerta)</a:t>
            </a:r>
          </a:p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Necessità di </a:t>
            </a:r>
            <a:r>
              <a:rPr lang="it-IT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innovazione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per migliorare le prestazioni e ridurre i costi</a:t>
            </a:r>
            <a:endParaRPr lang="it-IT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5</a:t>
            </a:fld>
            <a:endParaRPr lang="it-IT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134795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0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Obiettivo principale del progetto </a:t>
            </a:r>
            <a:r>
              <a:rPr lang="it-IT" sz="4000" b="1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VaLatteBio</a:t>
            </a:r>
            <a:endParaRPr lang="it-IT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alt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Individuare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gli ostacoli che impediscono lo sviluppo della produzione del latte biologico in Italia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 risolvere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alcuni problemi tecnici riguardanti l’alimentazione e la coltivazione dei foraggi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6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3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Obiettivi secondari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Verificare la 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fattibilità della conversione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produzione convenzionale a produzione biologica, attraverso l’esecuzione di un’analisi tecnica ed economica</a:t>
            </a:r>
          </a:p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Aumentare 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l’autoapprovvigionamento di proteina alimentare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attraverso il miglioramento della tecnica di raccolta dell’erba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medica e altre leguminose, per ridurre la dipendenza dal mercato e abbassare i costi di produzione.</a:t>
            </a:r>
            <a:endParaRPr lang="it-IT" alt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Aumentare l’</a:t>
            </a:r>
            <a:r>
              <a:rPr lang="it-IT" alt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autoapprovvigionamento di foraggi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migliorando il contenimento delle infestanti del mais, mediante la semina su </a:t>
            </a:r>
            <a:r>
              <a:rPr lang="it-IT" altLang="it-IT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cover </a:t>
            </a:r>
            <a:r>
              <a:rPr lang="it-IT" altLang="it-IT" i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crops</a:t>
            </a:r>
            <a:r>
              <a:rPr lang="it-IT" altLang="it-IT" i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di leguminose perenni o annuali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7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46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tecnica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altLang="it-IT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Casi studio sui percorsi tecnici per la conversione ed il mantenimento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Piani colturali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Lotta alle malerbe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Effetti sulla produzione di latte, qualità, fertilità e salute</a:t>
            </a:r>
            <a:endParaRPr lang="it-IT" alt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8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96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ambientale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98425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Mettere in evidenza, attraverso casi studio, i vantaggi ambientali della produzione biologica:</a:t>
            </a:r>
          </a:p>
          <a:p>
            <a:pPr marL="633413" indent="-633413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 - riduzione delle emissioni (sequestro del carbonio, riduzione degli input azotati ecc.)</a:t>
            </a:r>
          </a:p>
          <a:p>
            <a:pPr marL="633413" indent="-633413">
              <a:buNone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- riduzione della tossicità ambientale</a:t>
            </a:r>
          </a:p>
          <a:p>
            <a:pPr marL="633413" indent="-188913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 servizi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agroecologici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9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65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economica</a:t>
            </a:r>
            <a: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3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(Prof. S. Severini)</a:t>
            </a:r>
            <a:endParaRPr lang="it-IT" sz="36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Confrontare 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risultati economici </a:t>
            </a:r>
            <a:r>
              <a:rPr lang="it-IT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e post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conversione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Esprimere un giudizio sulla redditività dell’allevamento biologico da latte nelle condizioni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attuali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Indicare gli elementi che più condizionano le ricadute negative sui risultati economici determinate dalla conversione.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10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7272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Analisi economica  Metodologia</a:t>
            </a:r>
            <a:endParaRPr lang="it-IT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Analisi del conto economico delle aziende casi studio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nella </a:t>
            </a:r>
            <a:r>
              <a:rPr lang="it-IT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situazione attuale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mediante </a:t>
            </a:r>
            <a:r>
              <a:rPr lang="it-IT" u="sng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simulazioni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atte a descrivere la situazione nella fase di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conversione</a:t>
            </a:r>
          </a:p>
          <a:p>
            <a:pPr>
              <a:buFontTx/>
              <a:buChar char="-"/>
            </a:pP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analisi di sensitività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sui parametri più rilevanti nel determinare i risultati economici tra cui prezzo del latte, prezzo dei concentrati acquistati e pagamenti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PSR </a:t>
            </a:r>
            <a:r>
              <a:rPr lang="it-IT" sz="22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(Art.29 Reg. UE 1305/2013)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11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949280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73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856984" cy="868958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riguardante l’impiego dell’insilato di leguminose</a:t>
            </a:r>
            <a:br>
              <a:rPr lang="it-IT" sz="3200" b="1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  <a:t>(Prof. P. Bani)</a:t>
            </a:r>
            <a:b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endParaRPr lang="it-IT" sz="2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Utilizzazione dell’impiego di 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inoculi batterici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 supporto dei processi fermentativi durante l’insilamento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Utilizzo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dell’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erbaio di soia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da destinare all’insilamento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Due prove di alimentazione con </a:t>
            </a:r>
            <a:r>
              <a:rPr lang="it-IT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160 bovine </a:t>
            </a:r>
            <a:r>
              <a:rPr lang="it-IT" u="sng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Holstein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per valutazione della produzione, qualità del latte, stato di salute e benessere</a:t>
            </a: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12</a:t>
            </a:fld>
            <a:endParaRPr lang="it-IT"/>
          </a:p>
        </p:txBody>
      </p:sp>
      <p:pic>
        <p:nvPicPr>
          <p:cNvPr id="1026" name="Picture 2" descr="C:\Users\SysAdmin\Documents\A\Foto\VaLatteBio\Lazzari\Lazzari 10.12.2015\IMG_20151210_1535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88" y="5877272"/>
            <a:ext cx="1650848" cy="82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259632" y="5013176"/>
            <a:ext cx="2952328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tx1"/>
                </a:solidFill>
              </a:rPr>
              <a:t>Azienda </a:t>
            </a:r>
            <a:r>
              <a:rPr lang="it-IT" sz="2400" dirty="0" err="1" smtClean="0">
                <a:solidFill>
                  <a:schemeClr val="tx1"/>
                </a:solidFill>
              </a:rPr>
              <a:t>bio</a:t>
            </a:r>
            <a:r>
              <a:rPr lang="it-IT" sz="2400" dirty="0" smtClean="0">
                <a:solidFill>
                  <a:schemeClr val="tx1"/>
                </a:solidFill>
              </a:rPr>
              <a:t> Lazzari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7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000" b="1" dirty="0" smtClean="0"/>
              <a:t/>
            </a:r>
            <a:br>
              <a:rPr lang="it-IT" sz="3000" b="1" dirty="0" smtClean="0"/>
            </a:br>
            <a: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</a:t>
            </a:r>
            <a:r>
              <a:rPr lang="it-IT" sz="3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riguardante il controllo delle </a:t>
            </a:r>
            <a: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infestanti</a:t>
            </a:r>
            <a:br>
              <a:rPr lang="it-IT" sz="3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it-IT" sz="2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(Dott. L. Pecetti, Dott. M. Romani)</a:t>
            </a:r>
            <a: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it-IT" sz="2800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endParaRPr lang="it-IT" sz="2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Tecniche di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pre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-emergenza (ad es. 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cover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cropping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Strategie di post-emergenza</a:t>
            </a:r>
            <a:endParaRPr lang="it-IT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13</a:t>
            </a:fld>
            <a:endParaRPr lang="it-IT"/>
          </a:p>
        </p:txBody>
      </p:sp>
      <p:pic>
        <p:nvPicPr>
          <p:cNvPr id="2050" name="Picture 2" descr="C:\Users\SysAdmin\Documents\A\Foto\VaLatteBio\Lazzari\Lazzari 5.8.2015\IMG_06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27915"/>
            <a:ext cx="3075806" cy="410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67387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3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3554" y="404664"/>
            <a:ext cx="8229600" cy="998984"/>
          </a:xfrm>
        </p:spPr>
        <p:txBody>
          <a:bodyPr>
            <a:noAutofit/>
          </a:bodyPr>
          <a:lstStyle/>
          <a:p>
            <a:r>
              <a:rPr lang="it-IT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Sperimentazione riguardante il controllo delle </a:t>
            </a:r>
            <a:r>
              <a:rPr lang="it-IT" sz="28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infestanti del mais mediante </a:t>
            </a:r>
            <a:r>
              <a:rPr lang="it-IT" sz="28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cover </a:t>
            </a:r>
            <a:r>
              <a:rPr lang="it-IT" sz="2800" b="1" i="1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crops</a:t>
            </a:r>
            <a:r>
              <a:rPr lang="it-IT" sz="3200" b="1" dirty="0">
                <a:latin typeface="Century Gothic" panose="020B0502020202020204" pitchFamily="34" charset="0"/>
              </a:rPr>
              <a:t/>
            </a:r>
            <a:br>
              <a:rPr lang="it-IT" sz="3200" b="1" dirty="0">
                <a:latin typeface="Century Gothic" panose="020B0502020202020204" pitchFamily="34" charset="0"/>
              </a:rPr>
            </a:br>
            <a:endParaRPr lang="it-IT" sz="3200" dirty="0">
              <a:latin typeface="Century Gothic" panose="020B0502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       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    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incarnato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incarnato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(40 kg/ha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Veccia vellutata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(90 kg/ha)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bianco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perenne (10 kg/ha)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Trifoglio sotterraneo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annuale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autoseminante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(50 kg/ha)</a:t>
            </a:r>
            <a:endParaRPr lang="it-IT" sz="2400" dirty="0" smtClean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14</a:t>
            </a:fld>
            <a:endParaRPr lang="it-IT"/>
          </a:p>
        </p:txBody>
      </p:sp>
      <p:pic>
        <p:nvPicPr>
          <p:cNvPr id="3074" name="Picture 2" descr="C:\Users\SysAdmin\AppData\Local\Microsoft\Windows\Temporary Internet Files\Content.Outlook\4AW9VD1P\2015_1104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4" y="1844824"/>
            <a:ext cx="386442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67387"/>
            <a:ext cx="1443004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2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chemeClr val="accent1"/>
                </a:solidFill>
              </a:rPr>
              <a:t>Primi risultati e considerazioni</a:t>
            </a:r>
            <a:endParaRPr lang="it-IT" sz="4000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10000"/>
          </a:bodyPr>
          <a:lstStyle/>
          <a:p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ricerca è ancora in corso e non è possibile fornire risultati definitivi. Le uniche osservazioni che, al momento, possono essere riportate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sono: 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buona qualità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della medica insilata 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l’emergenza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delle parcelle delle colture di copertura è stata rapida ed uniforme, senza criticità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particolari</a:t>
            </a:r>
          </a:p>
          <a:p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la carenza informativa rispetto ai dati economici aziendali sulle aziende </a:t>
            </a:r>
            <a:r>
              <a:rPr lang="it-IT" altLang="it-IT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bio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in Lombardia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it-IT" alt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(gap </a:t>
            </a:r>
            <a:r>
              <a:rPr lang="it-IT" alt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Times New Roman" pitchFamily="18" charset="0"/>
              </a:rPr>
              <a:t>conoscitivo da colmare).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15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67387"/>
            <a:ext cx="1440160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1"/>
                </a:solidFill>
              </a:rPr>
              <a:t>Iniziative in corso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2"/>
                </a:solidFill>
              </a:rPr>
              <a:t>Incontri tra partner del progetto e allevatori/agricoltori per realizzare iniziative per lo sviluppo della produzione del latte biologico</a:t>
            </a:r>
          </a:p>
          <a:p>
            <a:r>
              <a:rPr lang="it-IT" dirty="0" smtClean="0">
                <a:solidFill>
                  <a:schemeClr val="tx2"/>
                </a:solidFill>
              </a:rPr>
              <a:t>Prossime giornate in capo e on-farm per la visita alle prove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16</a:t>
            </a:fld>
            <a:endParaRPr lang="it-IT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67387"/>
            <a:ext cx="1440160" cy="72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06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4213E-C8DD-4CC0-AA83-8FE857D16DBC}" type="slidenum">
              <a:rPr lang="it-IT" smtClean="0"/>
              <a:t>17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1043608" y="5229200"/>
            <a:ext cx="3384376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solidFill>
                  <a:schemeClr val="tx1"/>
                </a:solidFill>
              </a:rPr>
              <a:t>Grazie per l’attenzione</a:t>
            </a:r>
            <a:endParaRPr lang="it-IT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</TotalTime>
  <Words>727</Words>
  <Application>Microsoft Office PowerPoint</Application>
  <PresentationFormat>Presentazione su schermo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Il latte biologico italiano: analisi del contesto e indicazioni per la crescita Bologna, 2 febbraio 2016</vt:lpstr>
      <vt:lpstr>Decreto del Ministero delle Politiche Agricole, Alimentari e Forestali 92606 del 22 dicembre 2014 </vt:lpstr>
      <vt:lpstr>Motivazioni (fonte CLAL)</vt:lpstr>
      <vt:lpstr>Motivazioni (fonte CLAL)</vt:lpstr>
      <vt:lpstr>I principali problemi per la conversione al biologico, secondo gli allevatori/agricoltori</vt:lpstr>
      <vt:lpstr>Obiettivo principale del progetto VaLatteBio</vt:lpstr>
      <vt:lpstr>Obiettivi secondari</vt:lpstr>
      <vt:lpstr>Analisi tecnica</vt:lpstr>
      <vt:lpstr>Analisi ambientale</vt:lpstr>
      <vt:lpstr>Analisi economica (Prof. S. Severini)</vt:lpstr>
      <vt:lpstr>Analisi economica  Metodologia</vt:lpstr>
      <vt:lpstr>Sperimentazione riguardante l’impiego dell’insilato di leguminose (Prof. P. Bani) </vt:lpstr>
      <vt:lpstr> Sperimentazione riguardante il controllo delle infestanti (Dott. L. Pecetti, Dott. M. Romani) </vt:lpstr>
      <vt:lpstr>Sperimentazione riguardante il controllo delle infestanti del mais mediante cover crops </vt:lpstr>
      <vt:lpstr>Primi risultati e considerazioni</vt:lpstr>
      <vt:lpstr>Iniziative in corso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 Engagement Workshop  Izmir Turkey  November 18-19 2015</dc:title>
  <dc:creator>SysAdmin</dc:creator>
  <cp:lastModifiedBy>antonio.sposicchi</cp:lastModifiedBy>
  <cp:revision>89</cp:revision>
  <cp:lastPrinted>2015-11-11T14:25:07Z</cp:lastPrinted>
  <dcterms:created xsi:type="dcterms:W3CDTF">2015-11-04T11:30:05Z</dcterms:created>
  <dcterms:modified xsi:type="dcterms:W3CDTF">2016-02-05T10:37:03Z</dcterms:modified>
</cp:coreProperties>
</file>